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Caveat"/>
      <p:regular r:id="rId68"/>
      <p:bold r:id="rId69"/>
    </p:embeddedFont>
    <p:embeddedFont>
      <p:font typeface="Inconsolata"/>
      <p:regular r:id="rId70"/>
      <p:bold r:id="rId71"/>
    </p:embeddedFont>
    <p:embeddedFont>
      <p:font typeface="Lato"/>
      <p:regular r:id="rId72"/>
      <p:bold r:id="rId73"/>
      <p:italic r:id="rId74"/>
      <p:boldItalic r:id="rId75"/>
    </p:embeddedFont>
    <p:embeddedFont>
      <p:font typeface="Rock Salt"/>
      <p:regular r:id="rId76"/>
    </p:embeddedFont>
    <p:embeddedFont>
      <p:font typeface="Fredericka the Great"/>
      <p:regular r:id="rId77"/>
    </p:embeddedFont>
    <p:embeddedFont>
      <p:font typeface="Oswald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5DA95E-DD5A-4EB3-AE9E-BBF7084FBAC5}">
  <a:tblStyle styleId="{895DA95E-DD5A-4EB3-AE9E-BBF7084FBA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5.xml"/><Relationship Id="rId75" Type="http://schemas.openxmlformats.org/officeDocument/2006/relationships/font" Target="fonts/Lato-boldItalic.fntdata"/><Relationship Id="rId30" Type="http://schemas.openxmlformats.org/officeDocument/2006/relationships/slide" Target="slides/slide24.xml"/><Relationship Id="rId74" Type="http://schemas.openxmlformats.org/officeDocument/2006/relationships/font" Target="fonts/Lato-italic.fntdata"/><Relationship Id="rId33" Type="http://schemas.openxmlformats.org/officeDocument/2006/relationships/slide" Target="slides/slide27.xml"/><Relationship Id="rId77" Type="http://schemas.openxmlformats.org/officeDocument/2006/relationships/font" Target="fonts/FrederickatheGreat-regular.fntdata"/><Relationship Id="rId32" Type="http://schemas.openxmlformats.org/officeDocument/2006/relationships/slide" Target="slides/slide26.xml"/><Relationship Id="rId76" Type="http://schemas.openxmlformats.org/officeDocument/2006/relationships/font" Target="fonts/RockSalt-regular.fntdata"/><Relationship Id="rId35" Type="http://schemas.openxmlformats.org/officeDocument/2006/relationships/slide" Target="slides/slide29.xml"/><Relationship Id="rId79" Type="http://schemas.openxmlformats.org/officeDocument/2006/relationships/font" Target="fonts/Oswald-bold.fntdata"/><Relationship Id="rId34" Type="http://schemas.openxmlformats.org/officeDocument/2006/relationships/slide" Target="slides/slide28.xml"/><Relationship Id="rId78" Type="http://schemas.openxmlformats.org/officeDocument/2006/relationships/font" Target="fonts/Oswald-regular.fntdata"/><Relationship Id="rId71" Type="http://schemas.openxmlformats.org/officeDocument/2006/relationships/font" Target="fonts/Inconsolata-bold.fntdata"/><Relationship Id="rId70" Type="http://schemas.openxmlformats.org/officeDocument/2006/relationships/font" Target="fonts/Inconsolata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aleway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aleway-italic.fntdata"/><Relationship Id="rId21" Type="http://schemas.openxmlformats.org/officeDocument/2006/relationships/slide" Target="slides/slide15.xml"/><Relationship Id="rId65" Type="http://schemas.openxmlformats.org/officeDocument/2006/relationships/font" Target="fonts/Raleway-bold.fntdata"/><Relationship Id="rId24" Type="http://schemas.openxmlformats.org/officeDocument/2006/relationships/slide" Target="slides/slide18.xml"/><Relationship Id="rId68" Type="http://schemas.openxmlformats.org/officeDocument/2006/relationships/font" Target="fonts/Caveat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veat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n.ox.ac.uk//fmrib-about/what-is-fmri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c2fcf40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c2fcf40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c2fcf40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c2fcf40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2fcf40e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2fcf40e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cc662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cc662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15b0d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15b0d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de55c7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de55c7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de55c7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de55c7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de55c7a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de55c7a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de55c7a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de55c7a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15b0de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c15b0de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417ba1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417ba1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15b0de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c15b0de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e7b0e1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be7b0e1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2fcf40e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c2fcf40e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e7b0e1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e7b0e1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417ba1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c417ba1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c417ba1f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c417ba1f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bde55c7a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bde55c7a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417ba1f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c417ba1f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Gorgolewski KJ, Alfaro-Almagro F, Auer T, Bellec P, Capotă M, Chakravarty MM, et al. BIDS apps: Improving ease of use, accessibility, and reproducibility of neuroimaging data analysis methods. PLoS Comput Biol. 2017;13: e1005209.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c417ba1f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c417ba1f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e7b0e1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e7b0e1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2fcf40e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c2fcf40e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417ba1f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c417ba1f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Esteban O, Markiewicz CJ, Blair RW, Moodie CA, Isik AI, Erramuzpe A, et al. fMRIPrep: a robust preprocessing pipeline for functional MRI. Nat Methods. 2019;16: 111–116.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417ba1f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c417ba1f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c417ba1f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c417ba1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c2fcf40e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c2fcf40e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e7b0e1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e7b0e1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2d2616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c2d2616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5104ee737d241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5104ee737d241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c2fcf40e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c2fcf40e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c2fcf40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c2fcf40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2d2616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c2d2616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c2fcf40e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c2fcf40e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c2fcf40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c2fcf40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2fcf40e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2fcf40e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c2fcf40e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c2fcf40e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c2fcf40e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c2fcf40e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c2fcf40e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c2fcf40e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c2fcf40e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c2fcf40e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c2fcf40e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c2fcf40e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2fcf40e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c2fcf40e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c2fcf40e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c2fcf40e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c2fcf40e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c2fcf40e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c2fcf40e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c2fcf40e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https://www.win.ox.ac.uk//fmrib-about/what-is-fmri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be7b0e1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be7b0e1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be7b0e1a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be7b0e1a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5104ee737d241b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5104ee737d241b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c2fcf40e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c2fcf40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c2fcf40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c2fcf40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be7b0e1a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be7b0e1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Demoing neurodocker: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c2fcf40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c2fcf40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c2fcf40e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c2fcf40e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c2fcf40ec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c2fcf40e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c2fcf40e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c2fcf40e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2fcf40e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2fcf40e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2fcf40e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2fcf40e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upport.scinet.utoronto.ca/education/go.php/438/index.php" TargetMode="External"/><Relationship Id="rId4" Type="http://schemas.openxmlformats.org/officeDocument/2006/relationships/hyperlink" Target="https://pad.carpentries.org/scinet-neuroimag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dickie/bids-on-scinet/blob/master/tutorial_code/00_pull_some_data_w_datalad.m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edickie/bids-on-scinet/blob/master/tutorial_code/00_pull_some_data_w_datalad.m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OpenNeuroDatasets" TargetMode="External"/><Relationship Id="rId4" Type="http://schemas.openxmlformats.org/officeDocument/2006/relationships/hyperlink" Target="https://github.com/OpenNeuroDatasets" TargetMode="External"/><Relationship Id="rId5" Type="http://schemas.openxmlformats.org/officeDocument/2006/relationships/hyperlink" Target="https://github.com/edickie/bids-on-scinet/blob/master/tutorial_code/00_pull_some_data_w_datalad.m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ds.neuroimaging.io/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bids-standard/bids-starter-kit/blob/master/README.m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INCF/bids-validator" TargetMode="External"/><Relationship Id="rId4" Type="http://schemas.openxmlformats.org/officeDocument/2006/relationships/hyperlink" Target="https://bids-standard.github.io/bids-validator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edickie/bids-on-scinet/blob/master/tutorial_code/zz_bids-y-fy_example2.m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reproducibility.stanford.edu/bids-tutorial-series-part-2a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openneuro.org/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edickie/bids-on-scinet/blob/master/tutorial_code/01_building_singularity_containers.md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edickie/bids-on-scinet/blob/master/tutorial_code/01_building_singularity_containers.m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edickie/bids-on-scinet/blob/master/tutorial_code/01_building_singularity_containers.md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edickie/bids-on-scinet/blob/master/tutorial_code/01_building_singularity_containers.m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edickie/bids-on-scinet/blob/master/tutorial_code/02_running_singularity_containers.md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edickie/bids-on-scinet/blob/master/examples/02_running_singularity_containers.m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gif"/><Relationship Id="rId5" Type="http://schemas.openxmlformats.org/officeDocument/2006/relationships/hyperlink" Target="https://www.win.ox.ac.uk//fmrib-about/what-is-fmri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edickie/bids-on-scinet/blob/master/tutorial_code/03_singularity_shell_and_exec.md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edickie/bids-on-scinet/blob/master/tutorial_code/03_singularity_shell_and_exec.m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ithub.com/kaczmarj/neurodocker" TargetMode="External"/><Relationship Id="rId4" Type="http://schemas.openxmlformats.org/officeDocument/2006/relationships/hyperlink" Target="https://github.com/kaczmarj/neurodocker/tree/master/example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ebmail.camh.net/owa/redir.aspx?C=W1IWqFk63gOLK21TFj4Yn5WcUM8Q3eztxYmRgvyy8F1pr49utPnWCA..&amp;URL=https%3a%2f%2fbit.ly%2f2N9PF6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edickie/bids-on-scinet/blob/master/tutorial_code/00_pull_some_data_w_datalad.m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edickie/bids-on-scinet/blob/master/tutorial_code/00_pull_some_data_w_datalad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k Salt"/>
                <a:ea typeface="Rock Salt"/>
                <a:cs typeface="Rock Salt"/>
                <a:sym typeface="Rock Salt"/>
              </a:rPr>
              <a:t>Neuro</a:t>
            </a:r>
            <a:r>
              <a:rPr lang="en">
                <a:latin typeface="Rock Salt"/>
                <a:ea typeface="Rock Salt"/>
                <a:cs typeface="Rock Salt"/>
                <a:sym typeface="Rock Salt"/>
              </a:rPr>
              <a:t>Imaging Analysis at Scale</a:t>
            </a:r>
            <a:endParaRPr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228425"/>
            <a:ext cx="76881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 Dickie,  erin.w.dickie@gmail.com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Helpers: </a:t>
            </a:r>
            <a:r>
              <a:rPr lang="en"/>
              <a:t>Jerry Jeyachandra, Michael Joseph, Olivia Stanley, Jason Kai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</a:t>
            </a:r>
            <a:r>
              <a:rPr b="1" lang="en" sz="1100" u="sng">
                <a:solidFill>
                  <a:srgbClr val="3C86C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https://tinyurl.com/toss2019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Etherpad: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https://pad.carpentries.org/scinet-neuroimaging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1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63975"/>
            <a:ext cx="7688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When we know what we want to run we can use the "get" command to download those files we need Let's get all the imaging files for sub-10171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729450" y="3116200"/>
            <a:ext cx="7688700" cy="13119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cd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ds000030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datalad get sub-10171/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https://github.com/edickie/bids-on-scinet/blob/master/tutorial_code/00_pull_some_data_w_datalad.md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and dropping data 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729450" y="2063975"/>
            <a:ext cx="80721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also use linux patterns here - i.e. lets get only the T1w images from the first few subjects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When we are done our analysis. We can "drop" the data (i.e. delete the big files, but keep a record of where they came from) Note: the drop command will only run when datalad knows that another copy of that file exists somewhere (i.e. the server you download from).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Another note: in the first version we use the datalad "datasets" shortcut (</a:t>
            </a: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///</a:t>
            </a: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these are download links that the datalad developers have curated) But anyone can build a datalad repo, and these can be published to anywhere  repo's are housed.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729450" y="3274600"/>
            <a:ext cx="7688700" cy="15195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  <a:latin typeface="Inconsolata"/>
                <a:ea typeface="Inconsolata"/>
                <a:cs typeface="Inconsolata"/>
                <a:sym typeface="Inconsolata"/>
              </a:rPr>
              <a:t># get anat files for 4 subjects</a:t>
            </a:r>
            <a:endParaRPr b="1" sz="180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datalad get sub-101</a:t>
            </a: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/anat/</a:t>
            </a: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T1w.nii.gz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  <a:latin typeface="Inconsolata"/>
                <a:ea typeface="Inconsolata"/>
                <a:cs typeface="Inconsolata"/>
                <a:sym typeface="Inconsolata"/>
              </a:rPr>
              <a:t># delete anat files - while holding onto metadata</a:t>
            </a:r>
            <a:endParaRPr b="1" sz="180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datalad drop sub-1015</a:t>
            </a: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/anat/</a:t>
            </a: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*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T1w.nii.gz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https://github.com/edickie/bids-on-scinet/blob/master/tutorial_code/00_pull_some_data_w_datalad.md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Datalad install from github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But anyone can build a datalad repo, and these can be published to anywhere git repo's are housed.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OpenNeuro Curates some of it's own repo's they are at: </a:t>
            </a:r>
            <a:r>
              <a:rPr lang="en" sz="1400" u="sng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https://github.com/OpenNeuroDatasets</a:t>
            </a:r>
            <a:endParaRPr sz="1400" u="sng">
              <a:solidFill>
                <a:srgbClr val="0366D6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Let's get another dataset using this.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21075" y="3662275"/>
            <a:ext cx="8065800" cy="677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datalad install https://github.com/OpenNeuroDatasets/ds000003.git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https://github.com/edickie/bids-on-scinet/blob/master/tutorial_code/00_pull_some_data_w_datalad.md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2096200" y="4140250"/>
            <a:ext cx="519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http://bids.neuroimaging.io/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78180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“Convert” the community to BIDS?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can share data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common file structure for both computers and humans can understand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file formats/</a:t>
            </a:r>
            <a:r>
              <a:rPr lang="en"/>
              <a:t>conventions</a:t>
            </a:r>
            <a:r>
              <a:rPr lang="en"/>
              <a:t> that are most common in the neuroimaging community (i.e. NIFTI)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show completeness of the data right away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82" name="Google Shape;182;p2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can build/run better pipelines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the information you need to design a pipeline for a particular dataset is machine readable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Pipelines can be more complex (under the hood) with fewer command-line arguments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What’s in BIDS?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780" cy="4067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7"/>
          <p:cNvGrpSpPr/>
          <p:nvPr/>
        </p:nvGrpSpPr>
        <p:grpSpPr>
          <a:xfrm>
            <a:off x="1426725" y="401150"/>
            <a:ext cx="4056900" cy="1844700"/>
            <a:chOff x="1426725" y="401150"/>
            <a:chExt cx="4056900" cy="1844700"/>
          </a:xfrm>
        </p:grpSpPr>
        <p:sp>
          <p:nvSpPr>
            <p:cNvPr id="190" name="Google Shape;190;p27"/>
            <p:cNvSpPr/>
            <p:nvPr/>
          </p:nvSpPr>
          <p:spPr>
            <a:xfrm>
              <a:off x="1426725" y="646100"/>
              <a:ext cx="1729500" cy="5547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Folder Structure</a:t>
              </a:r>
              <a:endParaRPr/>
            </a:p>
          </p:txBody>
        </p:sp>
        <p:cxnSp>
          <p:nvCxnSpPr>
            <p:cNvPr id="191" name="Google Shape;191;p27"/>
            <p:cNvCxnSpPr/>
            <p:nvPr/>
          </p:nvCxnSpPr>
          <p:spPr>
            <a:xfrm flipH="1" rot="10800000">
              <a:off x="3156225" y="401150"/>
              <a:ext cx="1736400" cy="52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2" name="Google Shape;192;p27"/>
            <p:cNvCxnSpPr/>
            <p:nvPr/>
          </p:nvCxnSpPr>
          <p:spPr>
            <a:xfrm flipH="1" rot="10800000">
              <a:off x="3156225" y="891050"/>
              <a:ext cx="1967100" cy="32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" name="Google Shape;193;p27"/>
            <p:cNvCxnSpPr/>
            <p:nvPr/>
          </p:nvCxnSpPr>
          <p:spPr>
            <a:xfrm>
              <a:off x="3156225" y="923450"/>
              <a:ext cx="2327400" cy="191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" name="Google Shape;194;p27"/>
            <p:cNvCxnSpPr>
              <a:stCxn id="190" idx="3"/>
            </p:cNvCxnSpPr>
            <p:nvPr/>
          </p:nvCxnSpPr>
          <p:spPr>
            <a:xfrm>
              <a:off x="3156225" y="923450"/>
              <a:ext cx="2298600" cy="659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" name="Google Shape;195;p27"/>
            <p:cNvCxnSpPr/>
            <p:nvPr/>
          </p:nvCxnSpPr>
          <p:spPr>
            <a:xfrm>
              <a:off x="3156225" y="923450"/>
              <a:ext cx="2305800" cy="1322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What’s in BIDS? 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78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1807725" y="798500"/>
            <a:ext cx="1729500" cy="1447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convention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sub-</a:t>
            </a:r>
            <a:r>
              <a:rPr lang="en"/>
              <a:t>{id}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sess-</a:t>
            </a:r>
            <a:r>
              <a:rPr lang="en"/>
              <a:t>{id}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task-</a:t>
            </a:r>
            <a:r>
              <a:rPr lang="en"/>
              <a:t>{id}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run-</a:t>
            </a:r>
            <a:r>
              <a:rPr lang="en"/>
              <a:t>{id}</a:t>
            </a:r>
            <a:endParaRPr/>
          </a:p>
        </p:txBody>
      </p:sp>
      <p:cxnSp>
        <p:nvCxnSpPr>
          <p:cNvPr id="203" name="Google Shape;203;p28"/>
          <p:cNvCxnSpPr>
            <a:stCxn id="202" idx="3"/>
          </p:cNvCxnSpPr>
          <p:nvPr/>
        </p:nvCxnSpPr>
        <p:spPr>
          <a:xfrm>
            <a:off x="3537225" y="1522250"/>
            <a:ext cx="2198400" cy="26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8"/>
          <p:cNvCxnSpPr>
            <a:stCxn id="202" idx="3"/>
          </p:cNvCxnSpPr>
          <p:nvPr/>
        </p:nvCxnSpPr>
        <p:spPr>
          <a:xfrm>
            <a:off x="3537225" y="1522250"/>
            <a:ext cx="2247300" cy="735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8"/>
          <p:cNvCxnSpPr>
            <a:stCxn id="202" idx="3"/>
          </p:cNvCxnSpPr>
          <p:nvPr/>
        </p:nvCxnSpPr>
        <p:spPr>
          <a:xfrm>
            <a:off x="3537225" y="1522250"/>
            <a:ext cx="2355300" cy="144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What’s in BIDS?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7780" cy="4067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1807725" y="798500"/>
            <a:ext cx="1729500" cy="1447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.tsv files for tabular data</a:t>
            </a:r>
            <a:endParaRPr/>
          </a:p>
        </p:txBody>
      </p:sp>
      <p:cxnSp>
        <p:nvCxnSpPr>
          <p:cNvPr id="213" name="Google Shape;213;p29"/>
          <p:cNvCxnSpPr>
            <a:stCxn id="212" idx="3"/>
          </p:cNvCxnSpPr>
          <p:nvPr/>
        </p:nvCxnSpPr>
        <p:spPr>
          <a:xfrm flipH="1" rot="10800000">
            <a:off x="3537225" y="663350"/>
            <a:ext cx="1669200" cy="858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9"/>
          <p:cNvSpPr/>
          <p:nvPr/>
        </p:nvSpPr>
        <p:spPr>
          <a:xfrm>
            <a:off x="1980925" y="2852553"/>
            <a:ext cx="1965900" cy="1248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.json files for key-value pairs</a:t>
            </a:r>
            <a:endParaRPr/>
          </a:p>
        </p:txBody>
      </p:sp>
      <p:cxnSp>
        <p:nvCxnSpPr>
          <p:cNvPr id="215" name="Google Shape;215;p29"/>
          <p:cNvCxnSpPr>
            <a:stCxn id="214" idx="3"/>
          </p:cNvCxnSpPr>
          <p:nvPr/>
        </p:nvCxnSpPr>
        <p:spPr>
          <a:xfrm flipH="1" rot="10800000">
            <a:off x="3946825" y="2735853"/>
            <a:ext cx="1897200" cy="740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http://bids.neuroimaging.io/</a:t>
            </a:r>
            <a:r>
              <a:rPr b="1" lang="en" sz="3000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(examples)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527780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- y - fying your dataset - Method 1 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no programing required - no </a:t>
            </a:r>
            <a:r>
              <a:rPr lang="en"/>
              <a:t>excuses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dcm2niix to convert from DICOM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then rename as needed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go through the tutorial: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https://github.com/bids-standard/bids-starter-kit/blob/master/README.md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http://reproducibility.stanford.edu/bids-tutorial-series-part-1a/#man1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(re?) introduction to MR nomenclature - with BIDS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“Converting” to BIDS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are BIDS apps?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Queueing up </a:t>
            </a:r>
            <a:r>
              <a:rPr lang="en"/>
              <a:t>neuroimaging</a:t>
            </a:r>
            <a:r>
              <a:rPr lang="en"/>
              <a:t> pipelines with help from gnu-parallel and  qbatch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validator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 if the data is in BIDS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Get warning about missing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internally by pipelines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https://github.com/INCF/bids-validator</a:t>
            </a:r>
            <a:r>
              <a:rPr lang="en"/>
              <a:t> (code)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https://bids-standard.github.io/bids-validator/</a:t>
            </a:r>
            <a:r>
              <a:rPr lang="en"/>
              <a:t> (online tool)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- y - fying your dataset - Method 2 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Add hoc minimal programming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When you just need the pipeline to run…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- rename files into the BIDS convention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"hand write" some .json files until the validator passes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add participants.tsv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add a README.md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add a dataset_description.json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this is where the "inheritance principle" is your friend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through an example - note that the code is here: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https://github.com/edickie/bids-on-scinet/blob/master/tutorial_code/zz_bids-y-fy_example2.md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https://github.com/edickie/bids-on-scinet/blob/master/tutorial_code/zz_bids-y-fy_example2.md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the case of Rea Search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729450" y="4555975"/>
            <a:ext cx="79818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https://drive.google.com/file/d/1W34FKyjMm_lV_f5yejlrWg98jzqivqZF/view?usp=sharing</a:t>
            </a:r>
            <a:endParaRPr/>
          </a:p>
        </p:txBody>
      </p:sp>
      <p:sp>
        <p:nvSpPr>
          <p:cNvPr id="247" name="Google Shape;247;p34"/>
          <p:cNvSpPr txBox="1"/>
          <p:nvPr/>
        </p:nvSpPr>
        <p:spPr>
          <a:xfrm>
            <a:off x="775700" y="1919150"/>
            <a:ext cx="68370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Hey Rea,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Great to see you at the conference last month. Here's the data we talked about for that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new project. We tested 5 participant 4 months apart with diffusion, resting-state and our new favorite task.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The data is organized according to modality. I attached a spreadsheet of the participant demographics for you.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Looking forward to seeing how this project works out!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Cole Labo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https://github.com/edickie/bids-on-scinet/blob/master/tutorial_code/zz_bids-y-fy_example2.md</a:t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- y - fying your dataset - Method 3 - plus 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tone of open tools out there to help convert to BIDS!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not reinvent the wheel if you don’t have to!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popular one’s are: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heudiconv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XNAT to BIDS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out the BIDS starter kit for links to advanced tutorials!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http://reproducibility.stanford.edu/bids-tutorial-series-part-2a/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Neurostars.org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the </a:t>
            </a:r>
            <a:r>
              <a:rPr i="1" lang="en"/>
              <a:t>friendliest</a:t>
            </a:r>
            <a:r>
              <a:rPr i="1" lang="en"/>
              <a:t> neuroimaging support out there!</a:t>
            </a:r>
            <a:endParaRPr i="1"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20" y="2339900"/>
            <a:ext cx="806916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Apps - Why?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Reproducible workflows with a simpler - standard interface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Point and click with open neuro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Containers - easier install, easier </a:t>
            </a:r>
            <a:r>
              <a:rPr lang="en"/>
              <a:t>implementation</a:t>
            </a:r>
            <a:r>
              <a:rPr lang="en"/>
              <a:t> on clusters or clouds (AWS)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Runs on any machine (windows, mac, Linux)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</a:t>
            </a:r>
            <a:r>
              <a:rPr lang="en"/>
              <a:t>straight</a:t>
            </a:r>
            <a:r>
              <a:rPr lang="en"/>
              <a:t> </a:t>
            </a:r>
            <a:r>
              <a:rPr lang="en"/>
              <a:t>forward</a:t>
            </a:r>
            <a:r>
              <a:rPr lang="en"/>
              <a:t> reporting (one version number says it all)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rPr>
              <a:t>If you organise your data ... the pipeline will run.</a:t>
            </a:r>
            <a:endParaRPr sz="2400">
              <a:solidFill>
                <a:schemeClr val="dk1"/>
              </a:solidFill>
              <a:latin typeface="Fredericka the Great"/>
              <a:ea typeface="Fredericka the Great"/>
              <a:cs typeface="Fredericka the Great"/>
              <a:sym typeface="Fredericka the Gre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Apps - What?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1" y="-506075"/>
            <a:ext cx="9078000" cy="57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3057250" y="4071700"/>
            <a:ext cx="29880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https://bids-apps.neuroimaging.io/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50" y="1153550"/>
            <a:ext cx="8522680" cy="34958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>
            <p:ph type="title"/>
          </p:nvPr>
        </p:nvSpPr>
        <p:spPr>
          <a:xfrm>
            <a:off x="348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command line interface for users/computers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29450" y="4641950"/>
            <a:ext cx="7688700" cy="383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674EA7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&lt;runscript&gt; &lt;input_dataset&gt; &lt;output_folder&gt; &lt;analysis_level&gt;</a:t>
            </a:r>
            <a:endParaRPr b="1" sz="1600">
              <a:solidFill>
                <a:srgbClr val="674EA7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Apps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Mriqc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Fmriprep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Freesurfer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HCPipelines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MAGET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6" y="-138600"/>
            <a:ext cx="8856152" cy="56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fav BIDS apps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770250" y="2070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fmriprep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mriqc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(ciftify)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freesurfer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HCPPipeline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CPAC (the nice one...)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check out some public neuroimaging data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https://openneuro.org/</a:t>
            </a:r>
            <a:endParaRPr sz="30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300" y="1853850"/>
            <a:ext cx="3026525" cy="30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450" y="166225"/>
            <a:ext cx="6988501" cy="49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 txBox="1"/>
          <p:nvPr>
            <p:ph idx="4294967295" type="body"/>
          </p:nvPr>
        </p:nvSpPr>
        <p:spPr>
          <a:xfrm>
            <a:off x="247075" y="4341725"/>
            <a:ext cx="50472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04040"/>
                </a:solidFill>
                <a:latin typeface="Georgia"/>
                <a:ea typeface="Georgia"/>
                <a:cs typeface="Georgia"/>
                <a:sym typeface="Georgia"/>
              </a:rPr>
              <a:t>fmriprep: A Robust Preprocessing Pipeline for fMRI Data</a:t>
            </a:r>
            <a:endParaRPr b="1" sz="2100">
              <a:solidFill>
                <a:srgbClr val="40404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MRIQC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Produces Quality Assurance Metrics for your T1w and Functional (fMRI) imaging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a very pretty visual report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grab one from openneuro to look at..</a:t>
            </a:r>
            <a:endParaRPr/>
          </a:p>
          <a:p>
            <a:pPr indent="0" lvl="0" marL="114300" marR="1143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it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rm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bids_dir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data:ro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output_dir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 poldracklab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mriqc:latest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 participant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participant_label </a:t>
            </a:r>
            <a:r>
              <a:rPr lang="en" sz="9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001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002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003</a:t>
            </a:r>
            <a:endParaRPr sz="900">
              <a:solidFill>
                <a:srgbClr val="208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8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it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rm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bids_dir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data:ro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v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output_dir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 poldracklab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mriqc:latest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en" sz="9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out group</a:t>
            </a:r>
            <a:endParaRPr sz="9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8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container?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50" y="1957700"/>
            <a:ext cx="5312851" cy="29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900" y="707448"/>
            <a:ext cx="2128200" cy="18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450" y="2783800"/>
            <a:ext cx="2093000" cy="20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vs Singularity</a:t>
            </a:r>
            <a:endParaRPr/>
          </a:p>
        </p:txBody>
      </p:sp>
      <p:graphicFrame>
        <p:nvGraphicFramePr>
          <p:cNvPr id="322" name="Google Shape;322;p45"/>
          <p:cNvGraphicFramePr/>
          <p:nvPr/>
        </p:nvGraphicFramePr>
        <p:xfrm>
          <a:off x="7294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{895DA95E-DD5A-4EB3-AE9E-BBF7084FBAC5}</a:tableStyleId>
              </a:tblPr>
              <a:tblGrid>
                <a:gridCol w="1209100"/>
                <a:gridCol w="3815050"/>
                <a:gridCol w="3173475"/>
              </a:tblGrid>
              <a:tr h="38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1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Docker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Strong and building dev community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can be pushed and pulled to dockerhub 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Works on any system (Windows, Mac, Linux)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“Layers” decrease the hard disk space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Needs “root” access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247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Singularity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Does not need “root” access. 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Can converted from Docker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Smaller dev community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Singularity hub exists, but is less used</a:t>
                      </a:r>
                      <a:endParaRPr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Only works on Linux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vs Singularity</a:t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729450" y="20409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 take home...</a:t>
            </a:r>
            <a:endParaRPr sz="30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     - we write a Docker spec</a:t>
            </a:r>
            <a:endParaRPr sz="30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     - we run singularity containers on the HPC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Translating Docker Usage to Singularity</a:t>
            </a:r>
            <a:endParaRPr/>
          </a:p>
        </p:txBody>
      </p:sp>
      <p:graphicFrame>
        <p:nvGraphicFramePr>
          <p:cNvPr id="334" name="Google Shape;334;p47"/>
          <p:cNvGraphicFramePr/>
          <p:nvPr/>
        </p:nvGraphicFramePr>
        <p:xfrm>
          <a:off x="829050" y="190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{895DA95E-DD5A-4EB3-AE9E-BBF7084FBAC5}</a:tableStyleId>
              </a:tblPr>
              <a:tblGrid>
                <a:gridCol w="3242000"/>
                <a:gridCol w="2007550"/>
                <a:gridCol w="2747050"/>
              </a:tblGrid>
              <a:tr h="31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Docker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Singularity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6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Running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Docker run -it --rm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Singularity run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Mounting or binding a path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-v,  --volume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-B,  --bind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Attaching the “workdir”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-w, --workdir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Port forwarding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-p, --publish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Removing the outside environment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-e, --cleanenv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Change the mount to $HOME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N/A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-H, --home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singularity 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Direct from dockerhub to singularity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729450" y="2078875"/>
            <a:ext cx="8077200" cy="22611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ssh </a:t>
            </a:r>
            <a:r>
              <a:rPr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@teach.scinet.utoronto.ca</a:t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module load singularity</a:t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# note - in this example I am adding the new container to my $SCRATCH folder</a:t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mkdir $SCRATCH/test_sing_img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# singularity build &lt;output-image&gt; docker://&lt;dockerhubuser&gt;/&lt;dockername&gt;:&lt;version&gt;</a:t>
            </a:r>
            <a:endParaRPr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singularity build $SCRATCH/test_sing_img/neurodocker_0.5.0.simg docker://kaczmarj/neurodocker:0.5.0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https://github.com/edickie/bids-on-scinet/blob/master/tutorial_code/01_building_singularity_containers.md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singularity 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 first using docker locally, and then convert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721075" y="3747175"/>
            <a:ext cx="7688700" cy="609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sudo docker run -it kaczmarj/neurodocker:0.5.0 --help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8" name="Google Shape;348;p49"/>
          <p:cNvSpPr txBox="1"/>
          <p:nvPr>
            <p:ph idx="1" type="body"/>
          </p:nvPr>
        </p:nvSpPr>
        <p:spPr>
          <a:xfrm>
            <a:off x="721075" y="2240675"/>
            <a:ext cx="7688700" cy="126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Step1: build on another machine where you have root access - This can be your personal laptop</a:t>
            </a:r>
            <a:endParaRPr i="1"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Notes: 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 am running on a linux workstation where I have "sudo" access 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If you use "docker run" on a container that dosen't exist on your system, Docker will build it for you first.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9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https://github.com/edickie/bids-on-scinet/blob/master/tutorial_code/01_building_singularity_containers.md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singularity container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 first using docker locally, and then convert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729450" y="3421000"/>
            <a:ext cx="7688700" cy="13119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sudo docker run --privileged -t --rm \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-v /var/run/docker.sock:/var/run/docker.sock \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-v /scratch/edickie/:/output \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singularityware/docker2singularity \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kaczmarj/neurodocker:0.5.0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6" name="Google Shape;356;p50"/>
          <p:cNvSpPr txBox="1"/>
          <p:nvPr>
            <p:ph idx="1" type="body"/>
          </p:nvPr>
        </p:nvSpPr>
        <p:spPr>
          <a:xfrm>
            <a:off x="729450" y="2115225"/>
            <a:ext cx="7688700" cy="1263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Step 2: convert from docker to singularity - this uses a Docker image put out by singularity can docker2singularity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Note: we are using the "-v" mounts to give it two input paths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/var/run/docker.sock</a:t>
            </a: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the place where all your docker images are sitting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/scratch/edickie</a:t>
            </a:r>
            <a:r>
              <a:rPr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the location where I want the output image to end up</a:t>
            </a:r>
            <a:endParaRPr i="1"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https://github.com/edickie/bids-on-scinet/blob/master/tutorial_code/01_building_singularity_containers.md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about “latest”</a:t>
            </a:r>
            <a:endParaRPr/>
          </a:p>
        </p:txBody>
      </p:sp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dockers will allow you to download the latest version of their software by typing “latest” instead of a version number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Problem - for reporting and debugging...you need the version number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 - for a real analysis - make sure to build a specific version and put the version number in the filename of the singularity image.</a:t>
            </a:r>
            <a:endParaRPr/>
          </a:p>
        </p:txBody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https://github.com/edickie/bids-on-scinet/blob/master/tutorial_code/01_building_singularity_containers.md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“Anat” data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250000" y="2078875"/>
            <a:ext cx="4168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 ---&gt; Anatomnical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3-dimensional image of anatomy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note at 3D “pixel” is a “voxel”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T1w is the most common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in a _T1w.nii.gz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White matter is white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Gray matter is gray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Cerebral spinal fluid (CSF) is black 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5" y="1853850"/>
            <a:ext cx="3945201" cy="296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containers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“run” command</a:t>
            </a:r>
            <a:endParaRPr/>
          </a:p>
        </p:txBody>
      </p:sp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729450" y="2078875"/>
            <a:ext cx="76887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singularity run</a:t>
            </a:r>
            <a:r>
              <a:rPr b="1" lang="en" sz="1800">
                <a:solidFill>
                  <a:schemeClr val="dk1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 &lt;singularity-image&gt;</a:t>
            </a:r>
            <a:r>
              <a:rPr lang="en" sz="18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chemeClr val="accent2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&lt;arguments&gt;</a:t>
            </a:r>
            <a:endParaRPr b="1" sz="1800">
              <a:solidFill>
                <a:schemeClr val="accent2"/>
              </a:solidFill>
              <a:highlight>
                <a:srgbClr val="F6F8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729450" y="2840875"/>
            <a:ext cx="8221200" cy="1893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</a:t>
            </a:r>
            <a:r>
              <a:rPr b="1"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${ciftify_image}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8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--help</a:t>
            </a:r>
            <a:endParaRPr b="1" sz="1800">
              <a:solidFill>
                <a:schemeClr val="accent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77" name="Google Shape;377;p53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HPC’s use --cleanenv</a:t>
            </a:r>
            <a:endParaRPr/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 txBox="1"/>
          <p:nvPr>
            <p:ph idx="1" type="body"/>
          </p:nvPr>
        </p:nvSpPr>
        <p:spPr>
          <a:xfrm>
            <a:off x="729450" y="2840875"/>
            <a:ext cx="8221200" cy="1893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</a:t>
            </a:r>
            <a:r>
              <a:rPr b="1" lang="en" sz="1800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--cleanenv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${ciftify_image}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8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--help</a:t>
            </a:r>
            <a:endParaRPr b="1" sz="1800">
              <a:solidFill>
                <a:schemeClr val="accent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385" name="Google Shape;385;p54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adding some data - Binding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think of our singularity image as a virtual machine, so we need to tell the "bind" our input and output folders to the image..</a:t>
            </a:r>
            <a:endParaRPr i="1"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"bind" within a command has three parts: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-B </a:t>
            </a:r>
            <a:r>
              <a:rPr b="1" lang="en" sz="18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&lt;path/outside/container&gt;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&lt;/path/inside/container&gt;</a:t>
            </a:r>
            <a:endParaRPr b="1" sz="180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Example: 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-B </a:t>
            </a:r>
            <a:r>
              <a:rPr b="1" lang="en" sz="1800">
                <a:solidFill>
                  <a:srgbClr val="208050"/>
                </a:solidFill>
                <a:latin typeface="Courier New"/>
                <a:ea typeface="Courier New"/>
                <a:cs typeface="Courier New"/>
                <a:sym typeface="Courier New"/>
              </a:rPr>
              <a:t>$SCRATCH/datalad/ds000003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18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/bids-input</a:t>
            </a:r>
            <a:endParaRPr b="1" sz="1800">
              <a:solidFill>
                <a:schemeClr val="accent3"/>
              </a:solidFill>
            </a:endParaRPr>
          </a:p>
        </p:txBody>
      </p:sp>
      <p:sp>
        <p:nvSpPr>
          <p:cNvPr id="392" name="Google Shape;392;p55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a license</a:t>
            </a:r>
            <a:endParaRPr/>
          </a:p>
        </p:txBody>
      </p:sp>
      <p:sp>
        <p:nvSpPr>
          <p:cNvPr id="398" name="Google Shape;398;p56"/>
          <p:cNvSpPr txBox="1"/>
          <p:nvPr>
            <p:ph idx="1" type="body"/>
          </p:nvPr>
        </p:nvSpPr>
        <p:spPr>
          <a:xfrm>
            <a:off x="103950" y="586150"/>
            <a:ext cx="8727300" cy="4491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08050"/>
                </a:solidFill>
                <a:latin typeface="Inconsolata"/>
                <a:ea typeface="Inconsolata"/>
                <a:cs typeface="Inconsolata"/>
                <a:sym typeface="Inconsolata"/>
              </a:rPr>
              <a:t>mkdir -p $SCRATCH/ds000030/fmriprep-out</a:t>
            </a:r>
            <a:endParaRPr b="1" sz="1400">
              <a:solidFill>
                <a:srgbClr val="20805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--cleanenv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-B $SCRATCH/datalad/ds000030:/bids-input \</a:t>
            </a:r>
            <a:endParaRPr b="1" sz="1400">
              <a:solidFill>
                <a:schemeClr val="accent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208050"/>
                </a:solidFill>
                <a:latin typeface="Inconsolata"/>
                <a:ea typeface="Inconsolata"/>
                <a:cs typeface="Inconsolata"/>
                <a:sym typeface="Inconsolata"/>
              </a:rPr>
              <a:t>-B $SCRATCH/ds000030/fmriprep-out/:/output-folder</a:t>
            </a:r>
            <a:r>
              <a:rPr b="1" lang="en" sz="1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\</a:t>
            </a:r>
            <a:endParaRPr b="1" sz="1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${ciftify_image}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rPr>
              <a:t>/bids-input</a:t>
            </a:r>
            <a:r>
              <a:rPr b="1" lang="en" sz="1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208050"/>
                </a:solidFill>
                <a:latin typeface="Inconsolata"/>
                <a:ea typeface="Inconsolata"/>
                <a:cs typeface="Inconsolata"/>
                <a:sym typeface="Inconsolata"/>
              </a:rPr>
              <a:t>/output-folder</a:t>
            </a: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participant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--participant_label=10171 \</a:t>
            </a:r>
            <a:endParaRPr b="1" sz="1400">
              <a:solidFill>
                <a:srgbClr val="FF99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--anat_only --debug --dry-run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6"/>
          <p:cNvSpPr txBox="1"/>
          <p:nvPr/>
        </p:nvSpPr>
        <p:spPr>
          <a:xfrm>
            <a:off x="5495500" y="2858100"/>
            <a:ext cx="28593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Bind the </a:t>
            </a:r>
            <a:r>
              <a:rPr lang="en" sz="2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input </a:t>
            </a: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400">
                <a:solidFill>
                  <a:srgbClr val="208050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a license</a:t>
            </a:r>
            <a:endParaRPr/>
          </a:p>
        </p:txBody>
      </p:sp>
      <p:sp>
        <p:nvSpPr>
          <p:cNvPr id="406" name="Google Shape;406;p57"/>
          <p:cNvSpPr txBox="1"/>
          <p:nvPr>
            <p:ph idx="1" type="body"/>
          </p:nvPr>
        </p:nvSpPr>
        <p:spPr>
          <a:xfrm>
            <a:off x="103950" y="586150"/>
            <a:ext cx="8727300" cy="4491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fs_license=/scinet/course/ss2019/3/5_neuroimaging/fs_license/license.txt</a:t>
            </a:r>
            <a:endParaRPr b="1" sz="1400">
              <a:solidFill>
                <a:srgbClr val="FF99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-p $SCRATCH/ds000030/fmriprep-out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--cleanenv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$SCRATCH/datalad/ds000030:/bids-input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$SCRATCH/ds000030/fmriprep-out/:/output-folder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-B ${fs_license}:/freesurfer_license.txt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${ciftify_image}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/bids-input output-folder/ participant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--participant_label=10171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--fs-license /freesurfer_license.txt \</a:t>
            </a:r>
            <a:endParaRPr b="1" sz="1400">
              <a:solidFill>
                <a:srgbClr val="FF99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--anat_only --debug --dry-run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7"/>
          <p:cNvSpPr txBox="1"/>
          <p:nvPr/>
        </p:nvSpPr>
        <p:spPr>
          <a:xfrm>
            <a:off x="5495500" y="2858100"/>
            <a:ext cx="28593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Bind the freesurfer license</a:t>
            </a:r>
            <a:endParaRPr sz="24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57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a license</a:t>
            </a:r>
            <a:endParaRPr/>
          </a:p>
        </p:txBody>
      </p:sp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103950" y="586150"/>
            <a:ext cx="8727300" cy="4491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fs_license=/scinet/course/ss2019/3/5_neuroimaging/fs_license/license.txt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-p $SCRATCH/ds000030/fmriprep-out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mkdir $SCRATCH/sing_home</a:t>
            </a:r>
            <a:endParaRPr b="1" sz="1400">
              <a:solidFill>
                <a:srgbClr val="00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--cleanenv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-H $SCRATCH/sing_home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$SCRATCH/datalad/ds000030:/bids-input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$SCRATCH/ds000030/fmriprep-out/:/output-folder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${fs_license}:/freesurfer_license.txt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${ciftify_image}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/bids-input output-folder/ participant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--participant_label=10171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--fs-license /freesurfer_license.txt \</a:t>
            </a:r>
            <a:endParaRPr b="1" sz="1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--anat_only --debug --dry-run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5495500" y="2858100"/>
            <a:ext cx="28593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reset</a:t>
            </a:r>
            <a:r>
              <a:rPr lang="en" sz="2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the $HOME</a:t>
            </a:r>
            <a:endParaRPr sz="2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a license</a:t>
            </a:r>
            <a:endParaRPr/>
          </a:p>
        </p:txBody>
      </p:sp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103950" y="586150"/>
            <a:ext cx="8727300" cy="4491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fs_license=/scinet/course/ss2019/3/5_neuroimaging/fs_license/license.txt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-p $SCRATCH/ds000030/fmriprep-out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$SCRATCH/sing_home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--cleanenv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-H $SCRATCH/sing_home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$SCRATCH/datalad/ds000030:/bids-input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$SCRATCH/ds000030/fmriprep-out/:/output-folder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${fs_license}:/freesurfer_license.txt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-B ${BBUFFER}:/bbuffer \</a:t>
            </a:r>
            <a:endParaRPr b="1" sz="1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${ciftify_image}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/bids-input output-folder/ participant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--participant_label=10171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--fs-license 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--fmriprep-workdir /bbuffer \</a:t>
            </a:r>
            <a:endParaRPr b="1" sz="1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--anat_only --debug --dry-run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9"/>
          <p:cNvSpPr txBox="1"/>
          <p:nvPr/>
        </p:nvSpPr>
        <p:spPr>
          <a:xfrm>
            <a:off x="5495500" y="2858100"/>
            <a:ext cx="28593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Bind the $BBUFFER to the workdir</a:t>
            </a:r>
            <a:endParaRPr sz="24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59"/>
          <p:cNvSpPr txBox="1"/>
          <p:nvPr>
            <p:ph idx="1" type="body"/>
          </p:nvPr>
        </p:nvSpPr>
        <p:spPr>
          <a:xfrm>
            <a:off x="0" y="0"/>
            <a:ext cx="906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https://github.com/edickie/bids-on-scinet/blob/master/tutorial_code/02_running_singularity_containers.md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Binding a license</a:t>
            </a:r>
            <a:endParaRPr/>
          </a:p>
        </p:txBody>
      </p:sp>
      <p:sp>
        <p:nvSpPr>
          <p:cNvPr id="430" name="Google Shape;430;p60"/>
          <p:cNvSpPr txBox="1"/>
          <p:nvPr>
            <p:ph idx="1" type="body"/>
          </p:nvPr>
        </p:nvSpPr>
        <p:spPr>
          <a:xfrm>
            <a:off x="103950" y="586150"/>
            <a:ext cx="8727300" cy="44910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ciftify_image=/scinet/course/ss2019/3/5_neuroimaging/containters/tigrlab_fmriprep_ciftify_1.3.0.post2-2.3.1-2019-04-04-8ebe3500bebf.img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fs_license=/scinet/course/ss2019/3/5_neuroimaging/fs_license/license.txt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-p $SCRATCH/ds000030/fmriprep-out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mkdir $SCRATCH/sing_home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run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--cleanenv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-H $SCRATCH/sing_home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$SCRATCH/datalad/ds000030:/bids-input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$SCRATCH/ds000030/fmriprep-out/:/output-folder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${fs_license}:/freesurfer_license.txt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-B ${BBUFFER}:/bbuffer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${ciftify_image}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/bids-input output-folder/ participant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--participant_label=10171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--fs-license /freesurfer_license.txt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--fmriprep-workdir /bbuffer \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FF"/>
                </a:solidFill>
                <a:latin typeface="Inconsolata"/>
                <a:ea typeface="Inconsolata"/>
                <a:cs typeface="Inconsolata"/>
                <a:sym typeface="Inconsolata"/>
              </a:rPr>
              <a:t> --n_cpus 8 \</a:t>
            </a:r>
            <a:endParaRPr b="1" sz="1400">
              <a:solidFill>
                <a:srgbClr val="FF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--anat_only --debug --dry-run</a:t>
            </a:r>
            <a:endParaRPr b="1" sz="14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0"/>
          <p:cNvSpPr txBox="1"/>
          <p:nvPr>
            <p:ph idx="1" type="body"/>
          </p:nvPr>
        </p:nvSpPr>
        <p:spPr>
          <a:xfrm>
            <a:off x="1361450" y="-74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Code: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https://github.com/edickie/bids-on-scinet/blob/master/examples/02_running_singularity_containers.md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5495500" y="2858100"/>
            <a:ext cx="28593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Specify  the number of cpus</a:t>
            </a:r>
            <a:endParaRPr sz="24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singularity shell and exec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“Func” data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572000" y="2078875"/>
            <a:ext cx="384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 → functional MRI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 the Blood Oxygen Level Dependant (BOLD) signal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Has the suffix _bold.nii.gz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It’s 4-dimensional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X,y,z + time!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usually need an _event.tsv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 is no events --&gt; "it's task-rest"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sometimes there's matching physio data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25" y="3546924"/>
            <a:ext cx="2753775" cy="14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75" y="1780548"/>
            <a:ext cx="3067875" cy="16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883050" y="4785050"/>
            <a:ext cx="52998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Image from </a:t>
            </a:r>
            <a:r>
              <a:rPr lang="en" sz="1100"/>
              <a:t>:</a:t>
            </a:r>
            <a:r>
              <a:rPr lang="en" sz="1100" u="sng">
                <a:solidFill>
                  <a:schemeClr val="accent5"/>
                </a:solidFill>
                <a:hlinkClick r:id="rId5"/>
              </a:rPr>
              <a:t>https://www.win.ox.ac.uk//fmrib-about/what-is-fmri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singularity “shell” to create and interactive env</a:t>
            </a:r>
            <a:endParaRPr/>
          </a:p>
        </p:txBody>
      </p:sp>
      <p:sp>
        <p:nvSpPr>
          <p:cNvPr id="443" name="Google Shape;443;p62"/>
          <p:cNvSpPr txBox="1"/>
          <p:nvPr>
            <p:ph idx="1" type="body"/>
          </p:nvPr>
        </p:nvSpPr>
        <p:spPr>
          <a:xfrm>
            <a:off x="0" y="-74125"/>
            <a:ext cx="905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https://github.com/edickie/bids-on-scinet/blob/master/tutorial_code/03_singularity_shell_and_exec.md</a:t>
            </a:r>
            <a:endParaRPr sz="1400"/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729450" y="2840875"/>
            <a:ext cx="8221200" cy="1893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fmriprep_image=/scinet/course/ss2019/3/5_neuroimaging/containters/poldracklab_fmriprep_1.3.2-2019-03-18-573e99cc5d39.simg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shell --cleanenv -B $SCRATCH:/scratch ${fmriprep_image}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singularity “exec” to build custom scripts from a container env. </a:t>
            </a:r>
            <a:endParaRPr/>
          </a:p>
        </p:txBody>
      </p:sp>
      <p:sp>
        <p:nvSpPr>
          <p:cNvPr id="450" name="Google Shape;450;p63"/>
          <p:cNvSpPr txBox="1"/>
          <p:nvPr>
            <p:ph idx="1" type="body"/>
          </p:nvPr>
        </p:nvSpPr>
        <p:spPr>
          <a:xfrm>
            <a:off x="312900" y="2233675"/>
            <a:ext cx="863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singularity </a:t>
            </a:r>
            <a:r>
              <a:rPr b="1" lang="en" sz="1600">
                <a:solidFill>
                  <a:srgbClr val="005CC5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exec</a:t>
            </a:r>
            <a:r>
              <a:rPr b="1" lang="en" sz="16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600">
                <a:solidFill>
                  <a:schemeClr val="accent3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&lt;singularity-options&gt;</a:t>
            </a:r>
            <a:r>
              <a:rPr b="1" lang="en" sz="16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600">
                <a:solidFill>
                  <a:schemeClr val="dk1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&lt;singularity-image&gt;</a:t>
            </a:r>
            <a:r>
              <a:rPr b="1" lang="en" sz="1600">
                <a:solidFill>
                  <a:srgbClr val="24292E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600">
                <a:solidFill>
                  <a:srgbClr val="9900FF"/>
                </a:solidFill>
                <a:highlight>
                  <a:srgbClr val="F6F8FA"/>
                </a:highlight>
                <a:latin typeface="Arial"/>
                <a:ea typeface="Arial"/>
                <a:cs typeface="Arial"/>
                <a:sym typeface="Arial"/>
              </a:rPr>
              <a:t>&lt;command-line-argument&gt;</a:t>
            </a:r>
            <a:endParaRPr b="1" sz="16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3"/>
          <p:cNvSpPr txBox="1"/>
          <p:nvPr>
            <p:ph idx="1" type="body"/>
          </p:nvPr>
        </p:nvSpPr>
        <p:spPr>
          <a:xfrm>
            <a:off x="402250" y="2840875"/>
            <a:ext cx="8548500" cy="1893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fmriprep_image=/scinet/course/ss2019/3/5_neuroimaging/containters/poldracklab_fmriprep_1.3.2-2019-03-18-573e99cc5d39.simg</a:t>
            </a:r>
            <a:endParaRPr b="1" sz="16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singularity </a:t>
            </a:r>
            <a:r>
              <a:rPr b="1" lang="en" sz="16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exec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600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--cleanenv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600">
                <a:solidFill>
                  <a:schemeClr val="accent3"/>
                </a:solidFill>
                <a:latin typeface="Inconsolata"/>
                <a:ea typeface="Inconsolata"/>
                <a:cs typeface="Inconsolata"/>
                <a:sym typeface="Inconsolata"/>
              </a:rPr>
              <a:t>-B $SCRATCH:/scratch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\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${fmriprep_image}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6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fslmaths \  /scratch/datalad/ds000030/sub-10171/func/sub-10171_task-rest_bold.nii.gz \</a:t>
            </a:r>
            <a:endParaRPr b="1" sz="16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-Tmean /scratch/test_tmean_exec.nii.gz</a:t>
            </a:r>
            <a:endParaRPr b="1" sz="16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452" name="Google Shape;452;p63"/>
          <p:cNvSpPr txBox="1"/>
          <p:nvPr>
            <p:ph idx="1" type="body"/>
          </p:nvPr>
        </p:nvSpPr>
        <p:spPr>
          <a:xfrm>
            <a:off x="0" y="-74125"/>
            <a:ext cx="905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https://github.com/edickie/bids-on-scinet/blob/master/tutorial_code/03_singularity_shell_and_exec.md</a:t>
            </a:r>
            <a:endParaRPr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many containers at once on an HPC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idx="4294967295" type="title"/>
          </p:nvPr>
        </p:nvSpPr>
        <p:spPr>
          <a:xfrm>
            <a:off x="729450" y="864300"/>
            <a:ext cx="21081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many containers at once on an HPC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Thanks to Oscar Esteban!</a:t>
            </a:r>
            <a:endParaRPr sz="1000"/>
          </a:p>
        </p:txBody>
      </p:sp>
      <p:pic>
        <p:nvPicPr>
          <p:cNvPr id="463" name="Google Shape;4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847" y="58175"/>
            <a:ext cx="6109924" cy="50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building a new container?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own Docker container - using Neurodocker</a:t>
            </a:r>
            <a:endParaRPr/>
          </a:p>
        </p:txBody>
      </p:sp>
      <p:sp>
        <p:nvSpPr>
          <p:cNvPr id="474" name="Google Shape;474;p67"/>
          <p:cNvSpPr txBox="1"/>
          <p:nvPr>
            <p:ph idx="1" type="body"/>
          </p:nvPr>
        </p:nvSpPr>
        <p:spPr>
          <a:xfrm>
            <a:off x="645825" y="244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https://github.com/kaczmarj/neurodocker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https://github.com/kaczmarj/neurodocker/tree/master/examples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 - building an FSL env with Neurodocker..</a:t>
            </a:r>
            <a:endParaRPr/>
          </a:p>
        </p:txBody>
      </p:sp>
      <p:sp>
        <p:nvSpPr>
          <p:cNvPr id="480" name="Google Shape;480;p68"/>
          <p:cNvSpPr txBox="1"/>
          <p:nvPr>
            <p:ph idx="1" type="body"/>
          </p:nvPr>
        </p:nvSpPr>
        <p:spPr>
          <a:xfrm>
            <a:off x="729450" y="2409025"/>
            <a:ext cx="76887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neurodocker generate [docker</a:t>
            </a:r>
            <a:r>
              <a:rPr b="1" lang="en" sz="1800">
                <a:solidFill>
                  <a:srgbClr val="D73A49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singularity] \</a:t>
            </a:r>
            <a:endParaRPr b="1"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 --base=debian:stretch --pkg-manager=apt \</a:t>
            </a:r>
            <a:endParaRPr b="1"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highlight>
                  <a:srgbClr val="F6F8FA"/>
                </a:highlight>
                <a:latin typeface="Courier New"/>
                <a:ea typeface="Courier New"/>
                <a:cs typeface="Courier New"/>
                <a:sym typeface="Courier New"/>
              </a:rPr>
              <a:t>  --fsl version=5.0.10 method=binaries</a:t>
            </a:r>
            <a:endParaRPr b="1" sz="18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fill out the survey!</a:t>
            </a:r>
            <a:endParaRPr/>
          </a:p>
        </p:txBody>
      </p:sp>
      <p:sp>
        <p:nvSpPr>
          <p:cNvPr id="486" name="Google Shape;486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https://bit.ly/2N9PF6s</a:t>
            </a:r>
            <a:endParaRPr sz="4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DWI data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975150" y="2078875"/>
            <a:ext cx="344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Dwi → diffusion weighted imaging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Measures diffusion of water in order to model tissue microstructure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It’s a 4-dimensional image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X,Y,Z + direction of diffusion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need parameters about the strength of the diffusion “gradient” and it’s direction to process the image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.bval and .bvec 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25" y="1978475"/>
            <a:ext cx="3818125" cy="2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Sidenote: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with datalad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 with datalad - preamble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3677175"/>
            <a:ext cx="8042400" cy="12063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ssh </a:t>
            </a:r>
            <a:r>
              <a:rPr b="1" lang="en" sz="16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username</a:t>
            </a:r>
            <a:r>
              <a:rPr b="1" lang="en" sz="16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@teach.scinet.utoronto.ca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module load git-annex/2.20.1  </a:t>
            </a:r>
            <a:r>
              <a:rPr b="1" lang="en" sz="16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we need this for datalad to work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module load anaconda3         </a:t>
            </a:r>
            <a:r>
              <a:rPr b="1" lang="en" sz="16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in order for the conda load bit to work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activate /scinet/course/ss2019/3/5_neuroimaging/conda_envs/datalad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115225"/>
            <a:ext cx="7688700" cy="685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Step 2: convert from docker to singularity - this uses a Docker image put out by singularity can docker2singularity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Note: we are using the "-v" mounts to give it two input paths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/var/run/docker.sock</a:t>
            </a: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the place where all your docker images are sitting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/scratch/edickie</a:t>
            </a: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the location where I want the output image to end up</a:t>
            </a:r>
            <a:endParaRPr i="1"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https://github.com/edickie/bids-on-scinet/blob/master/tutorial_code/00_pull_some_data_w_datalad.md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a dataset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729450" y="2063975"/>
            <a:ext cx="76887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This install's the data - which for a dataset means that we get the "small" data (i.e. the text files) and the download instructions for the larger files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We can now navigate the dataset like it's a file system and plan our analysis</a:t>
            </a: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3386388"/>
            <a:ext cx="7688700" cy="10416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datalad install ///openfmri/ds000030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9725" y="0"/>
            <a:ext cx="90843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Code: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https://github.com/edickie/bids-on-scinet/blob/master/tutorial_code/00_pull_some_data_w_datalad.md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